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Brygada 1918" panose="020B0604020202020204" charset="0"/>
      <p:regular r:id="rId13"/>
    </p:embeddedFont>
    <p:embeddedFont>
      <p:font typeface="Brygada 1918 Semi Bold" panose="020B0604020202020204" charset="0"/>
      <p:regular r:id="rId14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3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396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7347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Acceptance &amp; Commitment Therapy (ACT)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83119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ACT is ontwikkeld door Steven C. Hayes aan het einde van de 20e eeuw. Het is een evidence-based gedragstherapie die bewezen effectief is.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81214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 therapie richt zich op psychologische flexibiliteit. Hiermee kun je een waardevol leven leiden, ondanks obstakels.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79310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159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Gemaakt door:</a:t>
            </a:r>
            <a:endParaRPr lang="en-US" sz="1750" dirty="0"/>
          </a:p>
        </p:txBody>
      </p:sp>
      <p:sp>
        <p:nvSpPr>
          <p:cNvPr id="3" name="Text 1"/>
          <p:cNvSpPr/>
          <p:nvPr/>
        </p:nvSpPr>
        <p:spPr>
          <a:xfrm>
            <a:off x="793790" y="308288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Rob van der Laan MSc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64986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ACT therapeut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2168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M: 06-81840323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78381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W: www.jouwkeuzepunt.nl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35078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E: info@jouwkeuzepunt.nl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805" y="2312789"/>
            <a:ext cx="3604022" cy="360402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4502" y="957024"/>
            <a:ext cx="6224826" cy="691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Kernprocessen van ACT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1704261" y="2091214"/>
            <a:ext cx="3100507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Creatieve Hopeloosheid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774502" y="2569607"/>
            <a:ext cx="4030266" cy="1062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Het inzicht dat controle over gedachten en gevoelens vaak contraproductief werkt.</a:t>
            </a:r>
            <a:endParaRPr lang="en-US" sz="1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985" y="2091095"/>
            <a:ext cx="4578429" cy="457842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293" y="2785586"/>
            <a:ext cx="331113" cy="41386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25633" y="2268260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Acceptatie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9825633" y="2746653"/>
            <a:ext cx="4030266" cy="708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Ruimte maken voor moeilijke ervaringen zonder strijd of vermijding.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985" y="2091095"/>
            <a:ext cx="4578429" cy="457842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0756" y="2785586"/>
            <a:ext cx="331113" cy="41386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46970" y="3963948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Defusie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10046970" y="4442341"/>
            <a:ext cx="3808928" cy="708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Afstand nemen van gedachten en ze zien als mentale gebeurtenissen.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5985" y="2091095"/>
            <a:ext cx="4578429" cy="457842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1927" y="4173379"/>
            <a:ext cx="331113" cy="41386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825633" y="5482709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Hier en Nu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9825633" y="5961102"/>
            <a:ext cx="4030266" cy="708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Mindful aanwezig zijn in het huidige moment.</a:t>
            </a:r>
            <a:endParaRPr lang="en-US" sz="17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985" y="2091095"/>
            <a:ext cx="4578429" cy="4578429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0756" y="5561052"/>
            <a:ext cx="331113" cy="413861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038588" y="5482709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Zelf als Context</a:t>
            </a:r>
            <a:endParaRPr lang="en-US" sz="2150" dirty="0"/>
          </a:p>
        </p:txBody>
      </p:sp>
      <p:sp>
        <p:nvSpPr>
          <p:cNvPr id="20" name="Text 10"/>
          <p:cNvSpPr/>
          <p:nvPr/>
        </p:nvSpPr>
        <p:spPr>
          <a:xfrm>
            <a:off x="774502" y="5961102"/>
            <a:ext cx="4030266" cy="708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Het perspectief ontwikkelen van een observerend zelf.</a:t>
            </a:r>
            <a:endParaRPr lang="en-US" sz="170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5985" y="2091095"/>
            <a:ext cx="4578429" cy="4578429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48293" y="5561052"/>
            <a:ext cx="331113" cy="413861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869394" y="3963948"/>
            <a:ext cx="3714036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Waarden &amp; Toegewijde Actie</a:t>
            </a:r>
            <a:endParaRPr lang="en-US" sz="2150" dirty="0"/>
          </a:p>
        </p:txBody>
      </p:sp>
      <p:sp>
        <p:nvSpPr>
          <p:cNvPr id="24" name="Text 12"/>
          <p:cNvSpPr/>
          <p:nvPr/>
        </p:nvSpPr>
        <p:spPr>
          <a:xfrm>
            <a:off x="774502" y="4442341"/>
            <a:ext cx="3808928" cy="708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Leven volgens persoonlijke waarden en betekenisvolle doelen nastreven.</a:t>
            </a:r>
            <a:endParaRPr lang="en-US" sz="1700" dirty="0"/>
          </a:p>
        </p:txBody>
      </p:sp>
      <p:pic>
        <p:nvPicPr>
          <p:cNvPr id="25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5985" y="2091095"/>
            <a:ext cx="4578429" cy="4578429"/>
          </a:xfrm>
          <a:prstGeom prst="rect">
            <a:avLst/>
          </a:prstGeom>
        </p:spPr>
      </p:pic>
      <p:pic>
        <p:nvPicPr>
          <p:cNvPr id="26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47122" y="4173379"/>
            <a:ext cx="331113" cy="413861"/>
          </a:xfrm>
          <a:prstGeom prst="rect">
            <a:avLst/>
          </a:prstGeom>
        </p:spPr>
      </p:pic>
      <p:sp>
        <p:nvSpPr>
          <p:cNvPr id="27" name="Text 13"/>
          <p:cNvSpPr/>
          <p:nvPr/>
        </p:nvSpPr>
        <p:spPr>
          <a:xfrm>
            <a:off x="774502" y="6918365"/>
            <a:ext cx="13081397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Deze kernprocessen vormen samen de basis voor psychologische flexibiliteit.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8558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Creatieve hopeloosheid: de ommekeer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643307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28701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Confrontatie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360539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Het inzien dat vechten tegen emoties en gedachten niet werkt.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Reflectie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5030391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Stilstaan bij wat pogingen tot controle hebben opgeleverd.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674042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1074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Nieuwe keuzes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41074" y="6391275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Basis voor openheid naar acceptatie en andere mogelijkheden.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893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Acceptatie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646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Wat is het?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84583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Acceptatie betekent stoppen met vechten tegen onvermijdelijke pijn of leed in je leven.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757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Het gaat om ruimte maken voor moeilijke emoties in plaats van ze te vermijden.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599521" y="2293025"/>
            <a:ext cx="6244709" cy="1412915"/>
          </a:xfrm>
          <a:prstGeom prst="roundRect">
            <a:avLst>
              <a:gd name="adj" fmla="val 24081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7" name="Text 5"/>
          <p:cNvSpPr/>
          <p:nvPr/>
        </p:nvSpPr>
        <p:spPr>
          <a:xfrm>
            <a:off x="9304258" y="25274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Vermijden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833955" y="3108603"/>
            <a:ext cx="577584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Pogingen tot controle leiden vaak tot meer lijden.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599521" y="3932753"/>
            <a:ext cx="6244709" cy="1412915"/>
          </a:xfrm>
          <a:prstGeom prst="roundRect">
            <a:avLst>
              <a:gd name="adj" fmla="val 24081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10" name="Text 8"/>
          <p:cNvSpPr/>
          <p:nvPr/>
        </p:nvSpPr>
        <p:spPr>
          <a:xfrm>
            <a:off x="9304258" y="41671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Hopeloosheid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833955" y="4748332"/>
            <a:ext cx="577584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Inzien dat controle niet werkt opent nieuwe deuren.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599521" y="5572482"/>
            <a:ext cx="6244709" cy="1412915"/>
          </a:xfrm>
          <a:prstGeom prst="roundRect">
            <a:avLst>
              <a:gd name="adj" fmla="val 24081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13" name="Text 11"/>
          <p:cNvSpPr/>
          <p:nvPr/>
        </p:nvSpPr>
        <p:spPr>
          <a:xfrm>
            <a:off x="9304258" y="58069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Acceptatie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833955" y="6388060"/>
            <a:ext cx="577584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Ruimte maken voor wat er is zonder oordeel.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305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3757" y="595074"/>
            <a:ext cx="5410200" cy="676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Defusie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6243757" y="1595914"/>
            <a:ext cx="216337" cy="1593056"/>
          </a:xfrm>
          <a:prstGeom prst="roundRect">
            <a:avLst>
              <a:gd name="adj" fmla="val 150049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5" name="Text 2"/>
          <p:cNvSpPr/>
          <p:nvPr/>
        </p:nvSpPr>
        <p:spPr>
          <a:xfrm>
            <a:off x="6676430" y="1812250"/>
            <a:ext cx="2705100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Afstand nemen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676430" y="2280166"/>
            <a:ext cx="7196614" cy="692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Leer gedachten te zien als voorbijgaande gebeurtenissen, niet als waarheden.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6568321" y="3351252"/>
            <a:ext cx="216337" cy="1593056"/>
          </a:xfrm>
          <a:prstGeom prst="roundRect">
            <a:avLst>
              <a:gd name="adj" fmla="val 150049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8" name="Text 5"/>
          <p:cNvSpPr/>
          <p:nvPr/>
        </p:nvSpPr>
        <p:spPr>
          <a:xfrm>
            <a:off x="7000994" y="3567589"/>
            <a:ext cx="2705100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Observeren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7000994" y="4035504"/>
            <a:ext cx="6872049" cy="692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Je bent niet je gedachten; je kunt ze opmerken zonder erin op te gaan.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892885" y="5106591"/>
            <a:ext cx="216337" cy="1593056"/>
          </a:xfrm>
          <a:prstGeom prst="roundRect">
            <a:avLst>
              <a:gd name="adj" fmla="val 150049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11" name="Text 8"/>
          <p:cNvSpPr/>
          <p:nvPr/>
        </p:nvSpPr>
        <p:spPr>
          <a:xfrm>
            <a:off x="7325558" y="5322927"/>
            <a:ext cx="2705100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Keuzevrijheid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7325558" y="5790843"/>
            <a:ext cx="6547485" cy="692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Handel vanuit vrijheid, niet vanuit de dwang van hardnekkige overtuigingen.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6243757" y="6943011"/>
            <a:ext cx="7629287" cy="692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Defusie helpt je om niet vast te zitten in het letterlijk nemen van je gedachten.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26977"/>
            <a:ext cx="662285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Hier en nu (Mindfulness)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89384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4864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Aandacht richten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976818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Focus op het huidige moment, zonder oordeel of analyse.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689384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486400"/>
            <a:ext cx="32726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Ervaren zonder controle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976818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Laat ervaringen er zijn zonder te willen ingrijpen of vermijden.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689384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486400"/>
            <a:ext cx="30329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Verbinding versterken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976818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Aanwezigheid bevordert helderheid en verbinding met je waarden.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4238" y="451247"/>
            <a:ext cx="4102298" cy="512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Zelf als Context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574238" y="1394698"/>
            <a:ext cx="369094" cy="369094"/>
          </a:xfrm>
          <a:prstGeom prst="roundRect">
            <a:avLst>
              <a:gd name="adj" fmla="val 66687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4" name="Text 2"/>
          <p:cNvSpPr/>
          <p:nvPr/>
        </p:nvSpPr>
        <p:spPr>
          <a:xfrm>
            <a:off x="635734" y="1425416"/>
            <a:ext cx="246102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107400" y="1451015"/>
            <a:ext cx="2051090" cy="256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Observerend zelf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1107400" y="1871424"/>
            <a:ext cx="6007656" cy="262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Je problemen vormen niet je hele identiteit. Er is een 'jij' die kan waarnemen.</a:t>
            </a:r>
            <a:endParaRPr lang="en-US" sz="1250" dirty="0"/>
          </a:p>
        </p:txBody>
      </p:sp>
      <p:sp>
        <p:nvSpPr>
          <p:cNvPr id="7" name="Shape 5"/>
          <p:cNvSpPr/>
          <p:nvPr/>
        </p:nvSpPr>
        <p:spPr>
          <a:xfrm>
            <a:off x="574238" y="2461974"/>
            <a:ext cx="369094" cy="369094"/>
          </a:xfrm>
          <a:prstGeom prst="roundRect">
            <a:avLst>
              <a:gd name="adj" fmla="val 66687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8" name="Text 6"/>
          <p:cNvSpPr/>
          <p:nvPr/>
        </p:nvSpPr>
        <p:spPr>
          <a:xfrm>
            <a:off x="635734" y="2492693"/>
            <a:ext cx="246102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1107400" y="2518291"/>
            <a:ext cx="2051090" cy="256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Breder perspectief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107400" y="2938701"/>
            <a:ext cx="6007656" cy="262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Leer naar jezelf kijken vanuit een groter geheel.</a:t>
            </a:r>
            <a:endParaRPr lang="en-US" sz="1250" dirty="0"/>
          </a:p>
        </p:txBody>
      </p:sp>
      <p:sp>
        <p:nvSpPr>
          <p:cNvPr id="11" name="Shape 9"/>
          <p:cNvSpPr/>
          <p:nvPr/>
        </p:nvSpPr>
        <p:spPr>
          <a:xfrm>
            <a:off x="574238" y="3529251"/>
            <a:ext cx="369094" cy="369094"/>
          </a:xfrm>
          <a:prstGeom prst="roundRect">
            <a:avLst>
              <a:gd name="adj" fmla="val 66687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12" name="Text 10"/>
          <p:cNvSpPr/>
          <p:nvPr/>
        </p:nvSpPr>
        <p:spPr>
          <a:xfrm>
            <a:off x="635734" y="3559969"/>
            <a:ext cx="246102" cy="30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1107400" y="3585567"/>
            <a:ext cx="2453759" cy="256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Loslaten van identificatie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107400" y="4005977"/>
            <a:ext cx="6007656" cy="262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Je identiteit staat los van lastige gedachten of gevoelens.</a:t>
            </a:r>
            <a:endParaRPr lang="en-US" sz="125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964" y="1394698"/>
            <a:ext cx="6540818" cy="6802398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7522964" y="8381643"/>
            <a:ext cx="6540818" cy="262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Vanuit het 'observerende zelf' kun je zien dat gedachten komen en gaan.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7594"/>
            <a:ext cx="78526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Waarden en Toegewijde Actie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232065" y="3089791"/>
            <a:ext cx="29170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Waarden verhelderen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580209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Wat is écht belangrijk voor jou in je leven?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788938" y="316968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791" y="3293626"/>
            <a:ext cx="255151" cy="3189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81304" y="30897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Richting kiezen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481304" y="3580209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Waarden geven richting aan je leven, ook bij tegenslagen.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8274368" y="316968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220" y="3293626"/>
            <a:ext cx="255151" cy="31896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481304" y="50857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Stappen zetten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9481304" y="5576173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Actief handelen in lijn met je waarden, ondanks obstakels.</a:t>
            </a:r>
            <a:endParaRPr lang="en-US" sz="17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8274368" y="565511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0220" y="5779056"/>
            <a:ext cx="255151" cy="318968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2235994" y="5085755"/>
            <a:ext cx="29131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Kleine veranderingen</a:t>
            </a:r>
            <a:endParaRPr lang="en-US" sz="2200" dirty="0"/>
          </a:p>
        </p:txBody>
      </p:sp>
      <p:sp>
        <p:nvSpPr>
          <p:cNvPr id="19" name="Text 11"/>
          <p:cNvSpPr/>
          <p:nvPr/>
        </p:nvSpPr>
        <p:spPr>
          <a:xfrm>
            <a:off x="793790" y="5576173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Bewuste gedragsveranderingen bouwen samen een waardevol leven.</a:t>
            </a:r>
            <a:endParaRPr lang="en-US" sz="1750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21" name="Shape 12"/>
          <p:cNvSpPr/>
          <p:nvPr/>
        </p:nvSpPr>
        <p:spPr>
          <a:xfrm>
            <a:off x="5788938" y="565511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4791" y="5779056"/>
            <a:ext cx="255151" cy="3189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3054"/>
            <a:ext cx="74098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Samenvatting &amp; Toepassing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35461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869531"/>
            <a:ext cx="31765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Creatieve Hopeloosheid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359950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Het startpunt van verandering.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735461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3869531"/>
            <a:ext cx="29063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De zes kernprocessen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359950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Acceptatie, defusie, hier en nu, zelf als context, waarden, toegewijde actie.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735461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3869531"/>
            <a:ext cx="35778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Psychologische flexibiliteit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359950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ACT biedt handvatten voor flexibiliteit en een betekenisvol leven.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593062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Door deze principes toe te passen, kun je leren leven met moeilijkheden én richting geven aan je leven volgens je diepste waarden.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</Words>
  <Application>Microsoft Office PowerPoint</Application>
  <PresentationFormat>Aangepast</PresentationFormat>
  <Paragraphs>93</Paragraphs>
  <Slides>10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Brygada 1918 Semi Bold</vt:lpstr>
      <vt:lpstr>Arial</vt:lpstr>
      <vt:lpstr>Brygada 1918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Rob van der Laan</cp:lastModifiedBy>
  <cp:revision>1</cp:revision>
  <dcterms:created xsi:type="dcterms:W3CDTF">2025-06-21T09:46:19Z</dcterms:created>
  <dcterms:modified xsi:type="dcterms:W3CDTF">2025-06-21T09:54:50Z</dcterms:modified>
</cp:coreProperties>
</file>