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rygada 1918" panose="020B0604020202020204" charset="0"/>
      <p:regular r:id="rId12"/>
    </p:embeddedFont>
    <p:embeddedFont>
      <p:font typeface="Brygada 1918 Semi Bold" panose="020B0604020202020204" charset="0"/>
      <p:regular r:id="rId1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520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Acceptatie binnen ACT: een reis naar psychologische flexibiliteit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31707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Welkom bij deze presentatie over acceptatie, een kerncomponent van Acceptance &amp; Commitment Therapy (ACT). Deze derde generatie gedragstherapie richt zich op het omgaan met moeilijke gevoelens en gedachten.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8384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Ontdek hoe je kunt leven volgens je waarden, zelfs als het leven uitdagingen brengt.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928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Kerncomponenten van ACT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70603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Acceptatie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43225"/>
            <a:ext cx="40120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Actief toelaten van lastige gevoelens en gedachten zonder strijd.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08" y="3100149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24442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Cognitieve defusie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824442" y="2943225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Afstand nemen van gedachten en ze zien als mentale gebeurtenissen.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26" y="310014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Contact met het nu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Bewust aanwezig zijn in het huidige moment.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17" y="4483775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24442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Zelf-als-context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824442" y="6213277"/>
            <a:ext cx="4012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Jezelf zien als waarnemer van ervaringen.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326" y="5867400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970603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Waarden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213277"/>
            <a:ext cx="40120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Identificeren wat werkelijk belangrijk is in je leven.</a:t>
            </a:r>
            <a:endParaRPr lang="en-US" sz="17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6508" y="5867400"/>
            <a:ext cx="339328" cy="424220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743789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Toegewijde actie</a:t>
            </a:r>
            <a:endParaRPr lang="en-US" sz="2200" dirty="0"/>
          </a:p>
        </p:txBody>
      </p:sp>
      <p:sp>
        <p:nvSpPr>
          <p:cNvPr id="24" name="Text 12"/>
          <p:cNvSpPr/>
          <p:nvPr/>
        </p:nvSpPr>
        <p:spPr>
          <a:xfrm>
            <a:off x="793790" y="4578191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Gedrag dat in lijn is met je persoonlijke waarden.</a:t>
            </a:r>
            <a:endParaRPr lang="en-US" sz="175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7717" y="4483775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6791"/>
            <a:ext cx="100049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Wat betekent acceptatie binnen ACT?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0883"/>
            <a:ext cx="6244709" cy="37467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3028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Acceptatie is niet hetzelfde als opgeven of jezelf overgeven aan negatieve gevoelens.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599521" y="2300883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6" name="Text 3"/>
          <p:cNvSpPr/>
          <p:nvPr/>
        </p:nvSpPr>
        <p:spPr>
          <a:xfrm>
            <a:off x="8336637" y="23787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Actief toelaten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336637" y="2959894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bewust ruimte maken voor lastige ervaringen zonder strijd.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599521" y="4139327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9" name="Text 6"/>
          <p:cNvSpPr/>
          <p:nvPr/>
        </p:nvSpPr>
        <p:spPr>
          <a:xfrm>
            <a:off x="8336637" y="42171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Vermijding loslaten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336637" y="4798338"/>
            <a:ext cx="55075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Stoppen met worstelen tegen wat er is.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599521" y="561486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9"/>
          <p:cNvSpPr/>
          <p:nvPr/>
        </p:nvSpPr>
        <p:spPr>
          <a:xfrm>
            <a:off x="8336637" y="56927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Erkenning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8336637" y="6273879"/>
            <a:ext cx="55075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 realiteit onder ogen zien zonder te oordelen.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5493"/>
            <a:ext cx="6202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Het doel van acceptatie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3443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361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Minder vermijding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2851666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Vermindering van ineffectieve pogingen om controle te krijgen over gedachten en gevoelens.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804285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Meer flexibiliteit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521517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Grotere psychologische ruimte en veerkracht bij uitdagingen.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474137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700951"/>
            <a:ext cx="29541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Waardengericht leven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191369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Vrijheid om te handelen volgens wat echt belangrijk is, ongeacht innerlijke obstakels.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871" y="537210"/>
            <a:ext cx="7780258" cy="1217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Hoe werkt acceptatie in de praktijk?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1871" y="2046923"/>
            <a:ext cx="194786" cy="1169075"/>
          </a:xfrm>
          <a:prstGeom prst="roundRect">
            <a:avLst>
              <a:gd name="adj" fmla="val 15005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5" name="Text 2"/>
          <p:cNvSpPr/>
          <p:nvPr/>
        </p:nvSpPr>
        <p:spPr>
          <a:xfrm>
            <a:off x="1071443" y="2241709"/>
            <a:ext cx="243554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Bewustwording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71443" y="2662952"/>
            <a:ext cx="7390686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Herkennen van automatische controle en vermijdingsstrategieën.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974050" y="3362087"/>
            <a:ext cx="194786" cy="1434465"/>
          </a:xfrm>
          <a:prstGeom prst="roundRect">
            <a:avLst>
              <a:gd name="adj" fmla="val 15005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 5"/>
          <p:cNvSpPr/>
          <p:nvPr/>
        </p:nvSpPr>
        <p:spPr>
          <a:xfrm>
            <a:off x="1363623" y="3556873"/>
            <a:ext cx="243554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Ruimte maken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363623" y="3978116"/>
            <a:ext cx="7098506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Oefenen met het toelaten van ongemakkelijke ervaringen via gerichte technieken.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266349" y="4942642"/>
            <a:ext cx="194786" cy="1169075"/>
          </a:xfrm>
          <a:prstGeom prst="roundRect">
            <a:avLst>
              <a:gd name="adj" fmla="val 15005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1" name="Text 8"/>
          <p:cNvSpPr/>
          <p:nvPr/>
        </p:nvSpPr>
        <p:spPr>
          <a:xfrm>
            <a:off x="1655921" y="5137428"/>
            <a:ext cx="243554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Observeren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655921" y="5558671"/>
            <a:ext cx="6806208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Emoties als een golf laten komen en gaan zonder in te grijpen.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1558647" y="6257806"/>
            <a:ext cx="194786" cy="1434465"/>
          </a:xfrm>
          <a:prstGeom prst="roundRect">
            <a:avLst>
              <a:gd name="adj" fmla="val 150051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4" name="Text 11"/>
          <p:cNvSpPr/>
          <p:nvPr/>
        </p:nvSpPr>
        <p:spPr>
          <a:xfrm>
            <a:off x="1948220" y="6452592"/>
            <a:ext cx="243554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Integreren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948220" y="6873835"/>
            <a:ext cx="6513909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Acceptatie toepassen in dagelijkse situaties die normaal vermijding oproepen.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6208"/>
            <a:ext cx="109092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Onderzoek en effectiviteit van acceptatie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00300"/>
            <a:ext cx="6244709" cy="3496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371963"/>
            <a:ext cx="29882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Onderzoeksresultaten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95310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Significante verbetering bij verschillende aandoeningen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37582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Hogere therapietrouw bij patiënten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20040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Langdurige effecten na behandeling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64075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Bronnen: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Gebaseerd op meta-analyses van Hayes et al. (2017), A-Tjak et al. (2015) en Öst (2014) over de effectiviteit van ACT-interventies bij verschillende psychische en fysieke aandoeningen.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5525"/>
            <a:ext cx="115816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Praktische tools voor acceptatie vanuit ACT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7933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Blad op de stroom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79536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Visualiseer gedachten als bladeren die langs drijven op een kabbelend beekje.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507933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Ademruimte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79536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Creëer een moment van bewustzijn door aandacht te richten op je ademhaling.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507933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Wolken observeren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79536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Zie gedachten als voorbijdrijvende wolken zonder ze vast te houden.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443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Conclusie &amp; reflectie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201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Sleutelpunten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013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Acceptatie is een actief proces, geen passieve overgave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44353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versterkt psychologische flexibiliteit en veerkracht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8573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maakt waardengedreven leven mogelijk ondanks obstakels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9683" y="3448526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"Acceptatie is de sleutel die de deur opent naar een vrijer leven, niet door moeilijkheden te vermijden, maar door ze te omarmen als deel van je reis."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599521" y="3448526"/>
            <a:ext cx="30480" cy="1088708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9" name="Text 7"/>
          <p:cNvSpPr/>
          <p:nvPr/>
        </p:nvSpPr>
        <p:spPr>
          <a:xfrm>
            <a:off x="7599521" y="479238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 kunst van acceptatie vraagt oefening en bewuste aandacht. Het is een levenslange vaardigheid die ons helpt om te gaan met het leven zoals het is.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15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Gemaakt door: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93790" y="30828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Rob van der Laan MSc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498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 therapeut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168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M: 06-81840323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838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W: www.jouwkeuzepunt.nl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507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E: info@jouwkeuzepunt.nl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05" y="2312789"/>
            <a:ext cx="3604022" cy="36040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501</Words>
  <Application>Microsoft Office PowerPoint</Application>
  <PresentationFormat>Aangepast</PresentationFormat>
  <Paragraphs>75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Brygada 1918</vt:lpstr>
      <vt:lpstr>Brygada 1918 Semi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Rob van der Laan</dc:creator>
  <cp:lastModifiedBy>Rob van der Laan</cp:lastModifiedBy>
  <cp:revision>1</cp:revision>
  <dcterms:created xsi:type="dcterms:W3CDTF">2025-06-21T14:39:18Z</dcterms:created>
  <dcterms:modified xsi:type="dcterms:W3CDTF">2025-06-21T14:41:38Z</dcterms:modified>
</cp:coreProperties>
</file>